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26" r:id="rId5"/>
    <p:sldId id="259" r:id="rId6"/>
    <p:sldId id="309" r:id="rId7"/>
    <p:sldId id="325" r:id="rId8"/>
    <p:sldId id="323" r:id="rId9"/>
    <p:sldId id="311" r:id="rId10"/>
    <p:sldId id="312" r:id="rId11"/>
    <p:sldId id="313" r:id="rId12"/>
    <p:sldId id="314" r:id="rId13"/>
    <p:sldId id="315" r:id="rId14"/>
    <p:sldId id="286" r:id="rId15"/>
    <p:sldId id="287" r:id="rId16"/>
    <p:sldId id="324" r:id="rId17"/>
    <p:sldId id="327" r:id="rId18"/>
    <p:sldId id="322" r:id="rId19"/>
    <p:sldId id="318" r:id="rId20"/>
    <p:sldId id="316" r:id="rId21"/>
    <p:sldId id="295" r:id="rId22"/>
    <p:sldId id="298" r:id="rId23"/>
    <p:sldId id="299" r:id="rId24"/>
    <p:sldId id="317" r:id="rId25"/>
    <p:sldId id="328" r:id="rId26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n en Yvonne" initials="TeY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044"/>
    <a:srgbClr val="B9F2AA"/>
    <a:srgbClr val="1C97D0"/>
    <a:srgbClr val="2B1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06E81-61E4-437C-A28F-B061E3F55042}" v="189" dt="2023-11-27T11:21:11.200"/>
    <p1510:client id="{86B18240-8C6A-451F-ABAD-1EEC3767169C}" v="107" dt="2023-11-27T10:59:49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2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71932-931E-48E0-84B8-67AE22A298AB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E121E-8B32-46C4-8571-ED0CBF61F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789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2BC4B-C2C8-4F5F-BAF5-59D2210F9EA7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3687B-6398-4B2D-81FD-3B5A10A761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28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B908-05C8-49A8-BA61-0563E439CF2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511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Sommige modules hebben</a:t>
            </a:r>
            <a:r>
              <a:rPr lang="nl-NL" baseline="0" dirty="0"/>
              <a:t> met meer dan een vak te maken; </a:t>
            </a:r>
            <a:r>
              <a:rPr lang="nl-NL" baseline="0" dirty="0" err="1"/>
              <a:t>Arduino</a:t>
            </a:r>
            <a:r>
              <a:rPr lang="nl-NL" baseline="0" dirty="0"/>
              <a:t>, kijken met aardbevingen, geochemie, duurzame energie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92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923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97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686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12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Kraakbeen</a:t>
            </a:r>
            <a:r>
              <a:rPr lang="nl-NL" baseline="0" dirty="0"/>
              <a:t>vorming uit stamcellen (artrose)</a:t>
            </a:r>
          </a:p>
          <a:p>
            <a:r>
              <a:rPr lang="nl-NL" dirty="0"/>
              <a:t>Kosmologie: waar komt het universum vandaan?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663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49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98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687B-6398-4B2D-81FD-3B5A10A761D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1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53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76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69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65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17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36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03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36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80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75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46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47BD5-F007-4AFA-94D5-78E86D25D68D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FF3E-9275-45AC-B1C5-AE30D153B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380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C65C4-290B-B7BA-E09A-63CB29F9D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CC747-9657-9936-9DEA-451EDA23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67" y="1432699"/>
            <a:ext cx="6727800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3600" dirty="0" err="1">
                <a:latin typeface="Open Sans"/>
                <a:ea typeface="Open Sans"/>
                <a:cs typeface="Open Sans"/>
              </a:rPr>
              <a:t>Ouderavond</a:t>
            </a:r>
            <a:r>
              <a:rPr lang="en-US" sz="3600" dirty="0">
                <a:latin typeface="Open Sans"/>
                <a:ea typeface="Open Sans"/>
                <a:cs typeface="Open Sans"/>
              </a:rPr>
              <a:t> U-Talent Academy </a:t>
            </a:r>
            <a:br>
              <a:rPr lang="en-US" sz="3600" dirty="0">
                <a:latin typeface="Open Sans"/>
                <a:ea typeface="Open Sans"/>
                <a:cs typeface="Open Sans"/>
              </a:rPr>
            </a:br>
            <a:r>
              <a:rPr lang="en-US" sz="3600" dirty="0" err="1">
                <a:latin typeface="Open Sans"/>
                <a:ea typeface="Open Sans"/>
                <a:cs typeface="Open Sans"/>
              </a:rPr>
              <a:t>jaarklas</a:t>
            </a:r>
            <a:r>
              <a:rPr lang="en-US" sz="3600" dirty="0">
                <a:latin typeface="Open Sans"/>
                <a:ea typeface="Open Sans"/>
                <a:cs typeface="Open Sans"/>
              </a:rPr>
              <a:t> 2025 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B0BC1-8C4F-D2B1-4DD0-FB3F296730F0}"/>
              </a:ext>
            </a:extLst>
          </p:cNvPr>
          <p:cNvSpPr txBox="1"/>
          <p:nvPr/>
        </p:nvSpPr>
        <p:spPr>
          <a:xfrm>
            <a:off x="1091747" y="5182295"/>
            <a:ext cx="410557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000" dirty="0">
                <a:solidFill>
                  <a:srgbClr val="000000"/>
                </a:solidFill>
                <a:latin typeface="Verdana"/>
                <a:ea typeface="Verdana"/>
                <a:cs typeface="Open Sans"/>
              </a:rPr>
              <a:t>13 november 2023</a:t>
            </a:r>
            <a:endParaRPr lang="nl-NL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D3BB837-766D-1D51-6A63-268742E01E99}"/>
              </a:ext>
            </a:extLst>
          </p:cNvPr>
          <p:cNvSpPr txBox="1"/>
          <p:nvPr/>
        </p:nvSpPr>
        <p:spPr>
          <a:xfrm>
            <a:off x="1087120" y="3342640"/>
            <a:ext cx="392176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dirty="0">
                <a:latin typeface="Verdana"/>
                <a:cs typeface="Segoe UI"/>
              </a:rPr>
              <a:t>Anita Kokelaar</a:t>
            </a:r>
            <a:r>
              <a:rPr lang="en-US" sz="2000" dirty="0">
                <a:latin typeface="Verdana"/>
                <a:cs typeface="Segoe UI"/>
              </a:rPr>
              <a:t>​</a:t>
            </a:r>
          </a:p>
          <a:p>
            <a:r>
              <a:rPr lang="nl-NL" dirty="0">
                <a:latin typeface="Verdana"/>
                <a:cs typeface="Segoe UI"/>
              </a:rPr>
              <a:t>Teamleider U-Talent Academy</a:t>
            </a:r>
            <a:r>
              <a:rPr lang="en-US" dirty="0">
                <a:latin typeface="Verdana"/>
                <a:cs typeface="Segoe UI"/>
              </a:rPr>
              <a:t>​</a:t>
            </a:r>
          </a:p>
          <a:p>
            <a:r>
              <a:rPr lang="nl-NL" dirty="0">
                <a:latin typeface="Verdana"/>
                <a:cs typeface="Segoe UI"/>
              </a:rPr>
              <a:t>​</a:t>
            </a:r>
          </a:p>
          <a:p>
            <a:r>
              <a:rPr lang="nl-NL" sz="2000" dirty="0">
                <a:latin typeface="Verdana"/>
                <a:cs typeface="Segoe UI"/>
              </a:rPr>
              <a:t>Liesbeth Walther en docenten</a:t>
            </a:r>
            <a:r>
              <a:rPr lang="en-US" sz="2000" dirty="0">
                <a:latin typeface="Verdana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60048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063552" y="126876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Ouders…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63552" y="2420889"/>
            <a:ext cx="8556222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Ondersteunen hun kind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Helpen hun kind met plannen en ‘de weg vinden’ </a:t>
            </a:r>
            <a:endParaRPr lang="nl-NL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Trekken ook op tijd aan de bel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Melden hun kind ziek op school én via u-talent@uu.nl </a:t>
            </a:r>
            <a:endParaRPr lang="nl-NL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F1ACF3B1-AE46-4EED-84BA-44C60B3A4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253" y="4327925"/>
            <a:ext cx="2522349" cy="170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0" y="1209594"/>
            <a:ext cx="7344816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Campusprogramma 5V</a:t>
            </a:r>
          </a:p>
          <a:p>
            <a:r>
              <a:rPr lang="nl-NL" sz="200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Ongeveer 1 dag per 3 weken op universiteit</a:t>
            </a:r>
            <a:endParaRPr lang="nl-NL" sz="2000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800" b="1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981957"/>
              </p:ext>
            </p:extLst>
          </p:nvPr>
        </p:nvGraphicFramePr>
        <p:xfrm>
          <a:off x="2525404" y="2396232"/>
          <a:ext cx="5507604" cy="2905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121">
                <a:tc>
                  <a:txBody>
                    <a:bodyPr/>
                    <a:lstStyle/>
                    <a:p>
                      <a:r>
                        <a:rPr lang="nl-NL" sz="2000"/>
                        <a:t>Wanneer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/>
                        <a:t>Wat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/>
                        <a:t>Sept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Introductie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nl-NL" sz="2000"/>
                        <a:t>Sept-Juni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4x2 Moduledagen (keuze)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/>
                        <a:t>Apr-Juni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Keuze</a:t>
                      </a:r>
                      <a:r>
                        <a:rPr lang="nl-NL" sz="2000" baseline="0" dirty="0"/>
                        <a:t> thesisonderwerp en start</a:t>
                      </a: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/>
                        <a:t>Maart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/>
                        <a:t>Voorbereiding excursie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/>
                        <a:t>Excursies Texel, Hamburg, Genève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/>
                        <a:t>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Thesis- en </a:t>
                      </a:r>
                      <a:r>
                        <a:rPr lang="nl-NL" sz="2000" dirty="0" err="1"/>
                        <a:t>communitydagen</a:t>
                      </a: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Afbeelding 9" descr="Afbeelding met tekst, binnen, vloer, persoon&#10;&#10;Automatisch gegenereerde beschrijving">
            <a:extLst>
              <a:ext uri="{FF2B5EF4-FFF2-40B4-BE49-F238E27FC236}">
                <a16:creationId xmlns:a16="http://schemas.microsoft.com/office/drawing/2014/main" id="{7623E9B5-B68D-0F3B-4AC2-D3B1AB77C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314" y="4707505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9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1" y="1412776"/>
            <a:ext cx="783341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Module-aanbod 5vwo </a:t>
            </a:r>
            <a:r>
              <a:rPr lang="nl-NL" sz="20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–</a:t>
            </a:r>
            <a:r>
              <a:rPr lang="nl-NL" sz="28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steeds keuze uit drie</a:t>
            </a:r>
            <a:endParaRPr lang="nl-NL" sz="2800" dirty="0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12"/>
          <p:cNvSpPr txBox="1"/>
          <p:nvPr/>
        </p:nvSpPr>
        <p:spPr>
          <a:xfrm>
            <a:off x="2544971" y="1930798"/>
            <a:ext cx="7735361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865188">
              <a:tabLst>
                <a:tab pos="2693988" algn="l"/>
              </a:tabLst>
            </a:pPr>
            <a:endParaRPr lang="nl-NL" sz="1600" dirty="0"/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70C0"/>
                </a:solidFill>
              </a:rPr>
              <a:t>Zonne-energie </a:t>
            </a:r>
            <a:r>
              <a:rPr lang="nl-NL" sz="2200" dirty="0"/>
              <a:t>	  	</a:t>
            </a:r>
            <a:r>
              <a:rPr lang="nl-NL" sz="2200" dirty="0">
                <a:solidFill>
                  <a:srgbClr val="0070C0"/>
                </a:solidFill>
              </a:rPr>
              <a:t>Kijken met aardbevingen </a:t>
            </a:r>
            <a:endParaRPr lang="nl-NL" sz="2200" dirty="0">
              <a:solidFill>
                <a:srgbClr val="0070C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70C0"/>
                </a:solidFill>
              </a:rPr>
              <a:t>Maxwell 		</a:t>
            </a:r>
            <a:endParaRPr lang="nl-NL" sz="2200" dirty="0">
              <a:solidFill>
                <a:srgbClr val="0070C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7030A0"/>
                </a:solidFill>
              </a:rPr>
              <a:t>Simulaties en games</a:t>
            </a:r>
            <a:r>
              <a:rPr lang="nl-NL" sz="2200" dirty="0">
                <a:solidFill>
                  <a:srgbClr val="0070C0"/>
                </a:solidFill>
              </a:rPr>
              <a:t> </a:t>
            </a:r>
            <a:r>
              <a:rPr lang="nl-NL" sz="2200" dirty="0"/>
              <a:t>	     	</a:t>
            </a:r>
            <a:r>
              <a:rPr lang="nl-NL" sz="2200" dirty="0">
                <a:solidFill>
                  <a:srgbClr val="7030A0"/>
                </a:solidFill>
              </a:rPr>
              <a:t>Het perfecte plaatje </a:t>
            </a:r>
            <a:endParaRPr lang="nl-NL" sz="2200" dirty="0">
              <a:solidFill>
                <a:srgbClr val="7030A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 err="1">
                <a:solidFill>
                  <a:srgbClr val="7030A0"/>
                </a:solidFill>
                <a:cs typeface="Calibri"/>
              </a:rPr>
              <a:t>Artificial</a:t>
            </a:r>
            <a:r>
              <a:rPr lang="nl-NL" sz="2200" dirty="0">
                <a:solidFill>
                  <a:srgbClr val="7030A0"/>
                </a:solidFill>
                <a:cs typeface="Calibri"/>
              </a:rPr>
              <a:t> Intelligence</a:t>
            </a:r>
            <a:endParaRPr lang="nl-NL" sz="2200" dirty="0">
              <a:solidFill>
                <a:srgbClr val="7030A0"/>
              </a:solidFill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 err="1">
                <a:solidFill>
                  <a:srgbClr val="00B050"/>
                </a:solidFill>
              </a:rPr>
              <a:t>Microtubuli</a:t>
            </a:r>
            <a:r>
              <a:rPr lang="nl-NL" sz="2200" dirty="0">
                <a:solidFill>
                  <a:srgbClr val="00B050"/>
                </a:solidFill>
              </a:rPr>
              <a:t> </a:t>
            </a:r>
            <a:r>
              <a:rPr lang="nl-NL" sz="2200" dirty="0"/>
              <a:t>	</a:t>
            </a:r>
            <a:r>
              <a:rPr lang="nl-NL" sz="2200" dirty="0">
                <a:solidFill>
                  <a:srgbClr val="00B050"/>
                </a:solidFill>
              </a:rPr>
              <a:t>    	Elektrische hartactivatie     </a:t>
            </a:r>
            <a:endParaRPr lang="nl-NL" sz="2200" dirty="0"/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B050"/>
                </a:solidFill>
              </a:rPr>
              <a:t>Landschap en biodiversiteit   	Tumorbiologie</a:t>
            </a: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B050"/>
                </a:solidFill>
              </a:rPr>
              <a:t>De groene tijdmachine</a:t>
            </a:r>
            <a:endParaRPr lang="nl-NL" sz="2200" dirty="0"/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FF0000"/>
                </a:solidFill>
              </a:rPr>
              <a:t>Kalk en de levende aarde     	Polymeren en medicijnafgifte</a:t>
            </a: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FF0000"/>
                </a:solidFill>
              </a:rPr>
              <a:t>Katalyse </a:t>
            </a:r>
            <a:r>
              <a:rPr lang="nl-NL" sz="2200" i="1" dirty="0">
                <a:solidFill>
                  <a:srgbClr val="FF0000"/>
                </a:solidFill>
              </a:rPr>
              <a:t>		</a:t>
            </a:r>
            <a:r>
              <a:rPr lang="nl-NL" sz="2200" dirty="0">
                <a:solidFill>
                  <a:srgbClr val="FF0000"/>
                </a:solidFill>
              </a:rPr>
              <a:t>The </a:t>
            </a:r>
            <a:r>
              <a:rPr lang="nl-NL" sz="2200" dirty="0" err="1">
                <a:solidFill>
                  <a:srgbClr val="FF0000"/>
                </a:solidFill>
              </a:rPr>
              <a:t>good</a:t>
            </a:r>
            <a:r>
              <a:rPr lang="nl-NL" sz="2200" dirty="0">
                <a:solidFill>
                  <a:srgbClr val="FF0000"/>
                </a:solidFill>
              </a:rPr>
              <a:t>, </a:t>
            </a:r>
            <a:r>
              <a:rPr lang="nl-NL" sz="2200" dirty="0" err="1">
                <a:solidFill>
                  <a:srgbClr val="FF0000"/>
                </a:solidFill>
              </a:rPr>
              <a:t>the</a:t>
            </a:r>
            <a:r>
              <a:rPr lang="nl-NL" sz="2200" dirty="0">
                <a:solidFill>
                  <a:srgbClr val="FF0000"/>
                </a:solidFill>
              </a:rPr>
              <a:t> bad, </a:t>
            </a:r>
            <a:r>
              <a:rPr lang="nl-NL" sz="2200" dirty="0" err="1">
                <a:solidFill>
                  <a:srgbClr val="FF0000"/>
                </a:solidFill>
              </a:rPr>
              <a:t>and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 err="1">
                <a:solidFill>
                  <a:srgbClr val="FF0000"/>
                </a:solidFill>
              </a:rPr>
              <a:t>the</a:t>
            </a:r>
            <a:r>
              <a:rPr lang="nl-NL" sz="2200" dirty="0">
                <a:solidFill>
                  <a:srgbClr val="FF0000"/>
                </a:solidFill>
              </a:rPr>
              <a:t> complex</a:t>
            </a:r>
            <a:endParaRPr lang="nl-NL" sz="2200" dirty="0">
              <a:solidFill>
                <a:srgbClr val="FF000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ea typeface="+mn-lt"/>
                <a:cs typeface="+mn-lt"/>
              </a:rPr>
              <a:t>Reflecties op symmetrie</a:t>
            </a:r>
            <a:r>
              <a:rPr lang="nl-NL" sz="2200" dirty="0"/>
              <a:t>    	Ontdekking of toeval </a:t>
            </a:r>
            <a:endParaRPr lang="nl-NL" sz="2200" dirty="0">
              <a:solidFill>
                <a:srgbClr val="7030A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cs typeface="Calibri"/>
              </a:rPr>
              <a:t>Diep in de problemen</a:t>
            </a:r>
          </a:p>
          <a:p>
            <a:pPr defTabSz="865188">
              <a:tabLst>
                <a:tab pos="2693988" algn="l"/>
              </a:tabLst>
            </a:pPr>
            <a:endParaRPr lang="nl-NL" sz="2200" dirty="0">
              <a:cs typeface="Calibri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  <p:sp>
        <p:nvSpPr>
          <p:cNvPr id="2" name="Rechteraccolade 1">
            <a:extLst>
              <a:ext uri="{FF2B5EF4-FFF2-40B4-BE49-F238E27FC236}">
                <a16:creationId xmlns:a16="http://schemas.microsoft.com/office/drawing/2014/main" id="{29F5F6A7-5D8F-884C-CF40-8C1BE9F82454}"/>
              </a:ext>
            </a:extLst>
          </p:cNvPr>
          <p:cNvSpPr/>
          <p:nvPr/>
        </p:nvSpPr>
        <p:spPr>
          <a:xfrm>
            <a:off x="10411620" y="2152133"/>
            <a:ext cx="138195" cy="6038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hteraccolade 11">
            <a:extLst>
              <a:ext uri="{FF2B5EF4-FFF2-40B4-BE49-F238E27FC236}">
                <a16:creationId xmlns:a16="http://schemas.microsoft.com/office/drawing/2014/main" id="{D6EF25E1-5C9E-8B0C-F3C4-2CECBD5AFCCF}"/>
              </a:ext>
            </a:extLst>
          </p:cNvPr>
          <p:cNvSpPr/>
          <p:nvPr/>
        </p:nvSpPr>
        <p:spPr>
          <a:xfrm>
            <a:off x="10411620" y="5323778"/>
            <a:ext cx="138195" cy="6038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hteraccolade 12">
            <a:extLst>
              <a:ext uri="{FF2B5EF4-FFF2-40B4-BE49-F238E27FC236}">
                <a16:creationId xmlns:a16="http://schemas.microsoft.com/office/drawing/2014/main" id="{55D8D4DB-98CE-94FD-28DF-95FFED882446}"/>
              </a:ext>
            </a:extLst>
          </p:cNvPr>
          <p:cNvSpPr/>
          <p:nvPr/>
        </p:nvSpPr>
        <p:spPr>
          <a:xfrm>
            <a:off x="10411620" y="4656669"/>
            <a:ext cx="138195" cy="6038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5F2771C5-7946-ADCB-7C9F-2EA9FEC7CFE7}"/>
              </a:ext>
            </a:extLst>
          </p:cNvPr>
          <p:cNvSpPr/>
          <p:nvPr/>
        </p:nvSpPr>
        <p:spPr>
          <a:xfrm>
            <a:off x="10411620" y="2825152"/>
            <a:ext cx="138195" cy="6038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hteraccolade 14">
            <a:extLst>
              <a:ext uri="{FF2B5EF4-FFF2-40B4-BE49-F238E27FC236}">
                <a16:creationId xmlns:a16="http://schemas.microsoft.com/office/drawing/2014/main" id="{BBD4C9B2-AC52-B3B2-2979-5D30FAE7EC88}"/>
              </a:ext>
            </a:extLst>
          </p:cNvPr>
          <p:cNvSpPr/>
          <p:nvPr/>
        </p:nvSpPr>
        <p:spPr>
          <a:xfrm>
            <a:off x="10422855" y="3493700"/>
            <a:ext cx="138195" cy="10997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BE8E1A1-1132-F4A5-D49D-CC5F057B83D3}"/>
              </a:ext>
            </a:extLst>
          </p:cNvPr>
          <p:cNvSpPr/>
          <p:nvPr/>
        </p:nvSpPr>
        <p:spPr>
          <a:xfrm>
            <a:off x="10561050" y="2143509"/>
            <a:ext cx="1420483" cy="60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Natuurkunde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8C97C7F-73AB-7E4A-DECD-3C21816D5208}"/>
              </a:ext>
            </a:extLst>
          </p:cNvPr>
          <p:cNvSpPr/>
          <p:nvPr/>
        </p:nvSpPr>
        <p:spPr>
          <a:xfrm>
            <a:off x="10530694" y="2829308"/>
            <a:ext cx="1420483" cy="60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Informatica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EF06764-CF1C-BFC5-32B4-CB00114FC6B0}"/>
              </a:ext>
            </a:extLst>
          </p:cNvPr>
          <p:cNvSpPr/>
          <p:nvPr/>
        </p:nvSpPr>
        <p:spPr>
          <a:xfrm>
            <a:off x="10561050" y="4648045"/>
            <a:ext cx="1420483" cy="60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Scheikunde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C4F28DB-B28A-0A13-7F49-4E16D1F60B54}"/>
              </a:ext>
            </a:extLst>
          </p:cNvPr>
          <p:cNvSpPr/>
          <p:nvPr/>
        </p:nvSpPr>
        <p:spPr>
          <a:xfrm>
            <a:off x="10411620" y="3738676"/>
            <a:ext cx="1420483" cy="60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Biologie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EA5EFD1-BD1F-2096-00F2-95F64C5BE8DA}"/>
              </a:ext>
            </a:extLst>
          </p:cNvPr>
          <p:cNvSpPr/>
          <p:nvPr/>
        </p:nvSpPr>
        <p:spPr>
          <a:xfrm>
            <a:off x="10480716" y="5323778"/>
            <a:ext cx="1420483" cy="60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Wiskunde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52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0" y="1412776"/>
            <a:ext cx="832332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Modules – kennis én vaardigheden </a:t>
            </a:r>
            <a:endParaRPr lang="nl-NL" sz="2800" b="1" dirty="0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12"/>
          <p:cNvSpPr txBox="1"/>
          <p:nvPr/>
        </p:nvSpPr>
        <p:spPr>
          <a:xfrm>
            <a:off x="2370399" y="2525344"/>
            <a:ext cx="7735361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b="1" dirty="0">
                <a:latin typeface="Verdana"/>
                <a:ea typeface="Verdana"/>
                <a:cs typeface="Verdana" panose="020B0604030504040204" pitchFamily="34" charset="0"/>
              </a:rPr>
              <a:t>Onderzoek doen</a:t>
            </a: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 – nieuwsgierig en kritisch zijn</a:t>
            </a:r>
            <a:endParaRPr lang="nl-NL" dirty="0">
              <a:latin typeface="Verdana"/>
              <a:ea typeface="Verdana"/>
            </a:endParaRP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b="1" dirty="0">
                <a:latin typeface="Verdana"/>
                <a:ea typeface="Verdana"/>
                <a:cs typeface="Verdana" panose="020B0604030504040204" pitchFamily="34" charset="0"/>
              </a:rPr>
              <a:t>Kennis</a:t>
            </a: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 verzamelen en verwerken – weten, begrijpen en toepassen</a:t>
            </a:r>
            <a:endParaRPr lang="nl-NL" dirty="0">
              <a:latin typeface="Verdana"/>
              <a:ea typeface="Verdana"/>
            </a:endParaRPr>
          </a:p>
          <a:p>
            <a:pPr marL="342900" indent="-342900">
              <a:spcBef>
                <a:spcPts val="1200"/>
              </a:spcBef>
              <a:buFont typeface="Verdana,Sans-Serif" panose="020B0604030504040204" pitchFamily="34" charset="0"/>
              <a:buChar char="−"/>
            </a:pPr>
            <a:r>
              <a:rPr lang="nl-NL" sz="2200" b="1" dirty="0">
                <a:latin typeface="Verdana"/>
                <a:ea typeface="Verdana"/>
                <a:cs typeface="Verdana" panose="020B0604030504040204" pitchFamily="34" charset="0"/>
              </a:rPr>
              <a:t>Communiceren </a:t>
            </a: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- presenteren en discussiëren</a:t>
            </a:r>
            <a:endParaRPr lang="nl-NL" dirty="0">
              <a:latin typeface="Verdana"/>
              <a:ea typeface="Verdana"/>
              <a:cs typeface="Calibri"/>
            </a:endParaRPr>
          </a:p>
          <a:p>
            <a:pPr marL="342900" indent="-342900">
              <a:spcBef>
                <a:spcPts val="1200"/>
              </a:spcBef>
              <a:buFont typeface="Verdana,Sans-Serif" panose="020B0604030504040204" pitchFamily="34" charset="0"/>
              <a:buChar char="−"/>
            </a:pPr>
            <a:r>
              <a:rPr lang="nl-NL" sz="2200" b="1" dirty="0">
                <a:latin typeface="Verdana"/>
                <a:ea typeface="Verdana"/>
                <a:cs typeface="Calibri"/>
              </a:rPr>
              <a:t>Persoonlijke ontwikkeling</a:t>
            </a:r>
            <a:endParaRPr lang="nl-NL" b="1" dirty="0">
              <a:latin typeface="Verdana"/>
              <a:ea typeface="Verdana"/>
              <a:cs typeface="Calibri"/>
            </a:endParaRP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Calibri"/>
              </a:rPr>
              <a:t>Samenwerken</a:t>
            </a:r>
            <a:endParaRPr lang="nl-NL" dirty="0">
              <a:latin typeface="Verdana"/>
              <a:ea typeface="Verdana"/>
              <a:cs typeface="Calibri"/>
            </a:endParaRP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Feedback krijgen én geven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Calibri"/>
              </a:rPr>
              <a:t>Omgaan met onzekerheid</a:t>
            </a:r>
          </a:p>
          <a:p>
            <a:pPr>
              <a:spcBef>
                <a:spcPts val="1200"/>
              </a:spcBef>
            </a:pPr>
            <a:endParaRPr lang="nl-NL" sz="2200" dirty="0">
              <a:latin typeface="Verdana"/>
              <a:ea typeface="Verdana"/>
              <a:cs typeface="Calibri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86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0" y="1412776"/>
            <a:ext cx="832332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U-Talenturen – start van moduledagen </a:t>
            </a:r>
            <a:endParaRPr lang="nl-NL" sz="2800" b="1" dirty="0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12"/>
          <p:cNvSpPr txBox="1"/>
          <p:nvPr/>
        </p:nvSpPr>
        <p:spPr>
          <a:xfrm>
            <a:off x="2370399" y="2301824"/>
            <a:ext cx="8517681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Uitleg over reflectietool (wat kan ik en wat nog niet?)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Werken met Excel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Programmeren met Python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Informatie over de thesis van docenten en 6-vwo'ers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Feedback geven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Een wetenschapper interviewen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r>
              <a:rPr lang="nl-NL" sz="2200" dirty="0">
                <a:latin typeface="Verdana"/>
                <a:ea typeface="Verdana"/>
                <a:cs typeface="Calibri"/>
              </a:rPr>
              <a:t>Bronnenonderzoek </a:t>
            </a:r>
          </a:p>
          <a:p>
            <a:pPr marL="457200" indent="-457200">
              <a:spcBef>
                <a:spcPts val="1200"/>
              </a:spcBef>
              <a:buAutoNum type="arabicPeriod"/>
            </a:pPr>
            <a:endParaRPr lang="nl-NL" sz="2200" dirty="0">
              <a:latin typeface="Verdana"/>
              <a:ea typeface="Verdana"/>
              <a:cs typeface="Calibri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2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0" y="1209594"/>
            <a:ext cx="734481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Campusprogramma 6V</a:t>
            </a:r>
            <a:endParaRPr lang="nl-NL" sz="2800" b="1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03710"/>
              </p:ext>
            </p:extLst>
          </p:nvPr>
        </p:nvGraphicFramePr>
        <p:xfrm>
          <a:off x="2551416" y="1894208"/>
          <a:ext cx="5481592" cy="2597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121">
                <a:tc>
                  <a:txBody>
                    <a:bodyPr/>
                    <a:lstStyle/>
                    <a:p>
                      <a:r>
                        <a:rPr lang="nl-NL" sz="2000" dirty="0"/>
                        <a:t>Wanneer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Wat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 dirty="0"/>
                        <a:t>Sept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dirty="0"/>
                        <a:t>Thesis-onderzoeksdagen 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32">
                <a:tc>
                  <a:txBody>
                    <a:bodyPr/>
                    <a:lstStyle/>
                    <a:p>
                      <a:r>
                        <a:rPr lang="nl-NL" sz="2000" dirty="0"/>
                        <a:t>Okt-Nov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dirty="0"/>
                        <a:t>Thesis-terugkomdagen 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dirty="0"/>
                        <a:t>Dec-Feb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dirty="0"/>
                        <a:t>2x 2 moduledagen (keuze uit 8)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Thesissymposium (avond)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121">
                <a:tc>
                  <a:txBody>
                    <a:bodyPr/>
                    <a:lstStyle/>
                    <a:p>
                      <a:r>
                        <a:rPr lang="nl-NL" sz="2000" dirty="0"/>
                        <a:t>Mrt of 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Getuigschriftenuitreiking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D7B11128-E2C4-4BB7-B937-01FB1F71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23" y="4483031"/>
            <a:ext cx="2609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7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0" y="1412776"/>
            <a:ext cx="763038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Module-aanbod 6vwo </a:t>
            </a:r>
            <a:r>
              <a:rPr lang="nl-NL" sz="18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–</a:t>
            </a:r>
            <a:r>
              <a:rPr lang="nl-NL" sz="24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wisselt per jaar</a:t>
            </a:r>
            <a:endParaRPr lang="nl-NL" sz="2800" dirty="0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12"/>
          <p:cNvSpPr txBox="1"/>
          <p:nvPr/>
        </p:nvSpPr>
        <p:spPr>
          <a:xfrm>
            <a:off x="2492633" y="2204120"/>
            <a:ext cx="7735361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70C0"/>
                </a:solidFill>
              </a:rPr>
              <a:t>Kwantumkleuren</a:t>
            </a:r>
            <a:r>
              <a:rPr lang="nl-NL" sz="2200" dirty="0">
                <a:solidFill>
                  <a:srgbClr val="0070C0"/>
                </a:solidFill>
                <a:cs typeface="Calibri"/>
              </a:rPr>
              <a:t>	</a:t>
            </a: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70C0"/>
                </a:solidFill>
                <a:ea typeface="+mn-lt"/>
                <a:cs typeface="+mn-lt"/>
              </a:rPr>
              <a:t>Maxwell</a:t>
            </a:r>
            <a:r>
              <a:rPr lang="nl-NL" sz="2200" dirty="0"/>
              <a:t>	</a:t>
            </a:r>
            <a:r>
              <a:rPr lang="nl-NL" sz="2200" dirty="0">
                <a:solidFill>
                  <a:srgbClr val="7030A0"/>
                </a:solidFill>
              </a:rPr>
              <a:t> </a:t>
            </a:r>
            <a:endParaRPr lang="nl-NL" sz="2200" dirty="0">
              <a:solidFill>
                <a:srgbClr val="7030A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B050"/>
                </a:solidFill>
              </a:rPr>
              <a:t>Ontwikkelingsbiologie </a:t>
            </a:r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00B050"/>
                </a:solidFill>
              </a:rPr>
              <a:t>Malaria</a:t>
            </a:r>
            <a:endParaRPr lang="nl-NL" sz="1800" dirty="0"/>
          </a:p>
          <a:p>
            <a:pPr defTabSz="865188">
              <a:tabLst>
                <a:tab pos="2693988" algn="l"/>
              </a:tabLst>
            </a:pPr>
            <a:r>
              <a:rPr lang="nl-NL" sz="2200" dirty="0">
                <a:solidFill>
                  <a:srgbClr val="FF0000"/>
                </a:solidFill>
              </a:rPr>
              <a:t>De wondere wereld van kristallen </a:t>
            </a:r>
          </a:p>
          <a:p>
            <a:pPr defTabSz="865188">
              <a:tabLst>
                <a:tab pos="2693988" algn="l"/>
              </a:tabLst>
            </a:pPr>
            <a:r>
              <a:rPr lang="nl-NL" sz="2200" dirty="0" err="1">
                <a:solidFill>
                  <a:srgbClr val="FF0000"/>
                </a:solidFill>
              </a:rPr>
              <a:t>Proteomics</a:t>
            </a:r>
            <a:endParaRPr lang="nl-NL" sz="2200" dirty="0">
              <a:solidFill>
                <a:srgbClr val="FF0000"/>
              </a:solidFill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 err="1">
                <a:solidFill>
                  <a:srgbClr val="FF0000"/>
                </a:solidFill>
                <a:cs typeface="Calibri"/>
              </a:rPr>
              <a:t>Bioplastics</a:t>
            </a:r>
            <a:r>
              <a:rPr lang="nl-NL" sz="2200" dirty="0">
                <a:solidFill>
                  <a:srgbClr val="FF0000"/>
                </a:solidFill>
                <a:cs typeface="Calibri"/>
              </a:rPr>
              <a:t>:</a:t>
            </a:r>
            <a:r>
              <a:rPr lang="nl-NL" sz="2200" dirty="0">
                <a:cs typeface="Calibri"/>
              </a:rPr>
              <a:t> </a:t>
            </a:r>
            <a:r>
              <a:rPr lang="nl-NL" sz="2200" dirty="0">
                <a:solidFill>
                  <a:srgbClr val="FF0000"/>
                </a:solidFill>
                <a:cs typeface="Calibri"/>
              </a:rPr>
              <a:t>de juiste oplossing?</a:t>
            </a:r>
          </a:p>
          <a:p>
            <a:pPr defTabSz="865188">
              <a:tabLst>
                <a:tab pos="2693988" algn="l"/>
              </a:tabLst>
            </a:pPr>
            <a:r>
              <a:rPr lang="nl-NL" sz="2200" dirty="0"/>
              <a:t>Wat is een getal?</a:t>
            </a:r>
            <a:endParaRPr lang="nl-NL" sz="2200" dirty="0">
              <a:solidFill>
                <a:srgbClr val="7030A0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  <p:pic>
        <p:nvPicPr>
          <p:cNvPr id="2" name="Afbeelding 2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D302C95C-0132-C627-77FB-C0658E017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780" y="4262718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5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495600" y="1412777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 iedereen iedere module succesvol doorlopen?</a:t>
            </a:r>
          </a:p>
        </p:txBody>
      </p:sp>
      <p:sp>
        <p:nvSpPr>
          <p:cNvPr id="10" name="Tekstvak 12"/>
          <p:cNvSpPr txBox="1"/>
          <p:nvPr/>
        </p:nvSpPr>
        <p:spPr>
          <a:xfrm>
            <a:off x="1544217" y="2482254"/>
            <a:ext cx="10210711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865188">
              <a:tabLst>
                <a:tab pos="2693988" algn="l"/>
              </a:tabLst>
            </a:pPr>
            <a:endParaRPr lang="nl-NL" sz="1600" dirty="0"/>
          </a:p>
          <a:p>
            <a:pPr defTabSz="865188">
              <a:tabLst>
                <a:tab pos="2693988" algn="l"/>
              </a:tabLst>
            </a:pPr>
            <a:r>
              <a:rPr lang="nl-NL" sz="2200" dirty="0"/>
              <a:t>In iedere groep (A/B) is ongeveer een gelijke verdeling van vakken die aan bod komen.</a:t>
            </a:r>
            <a:endParaRPr lang="nl-NL" sz="2200" dirty="0">
              <a:cs typeface="Calibri"/>
            </a:endParaRPr>
          </a:p>
          <a:p>
            <a:pPr defTabSz="865188">
              <a:tabLst>
                <a:tab pos="2693988" algn="l"/>
              </a:tabLst>
            </a:pPr>
            <a:r>
              <a:rPr lang="nl-NL" sz="2200" dirty="0"/>
              <a:t>Succes hangt af van: </a:t>
            </a:r>
            <a:endParaRPr lang="nl-NL" sz="2200" dirty="0">
              <a:cs typeface="Calibri"/>
            </a:endParaRPr>
          </a:p>
          <a:p>
            <a:pPr defTabSz="865188">
              <a:tabLst>
                <a:tab pos="2693988" algn="l"/>
              </a:tabLst>
            </a:pPr>
            <a:endParaRPr lang="nl-NL" sz="2200" dirty="0"/>
          </a:p>
          <a:p>
            <a:pPr defTabSz="865188">
              <a:tabLst>
                <a:tab pos="2693988" algn="l"/>
              </a:tabLst>
            </a:pPr>
            <a:r>
              <a:rPr lang="nl-NL" sz="2200" dirty="0"/>
              <a:t>Actieve instelling </a:t>
            </a:r>
            <a:endParaRPr lang="nl-NL" sz="2200" dirty="0">
              <a:cs typeface="Calibri"/>
            </a:endParaRPr>
          </a:p>
          <a:p>
            <a:pPr marL="342900" indent="-342900" defTabSz="865188">
              <a:buFontTx/>
              <a:buChar char="-"/>
              <a:tabLst>
                <a:tab pos="2693988" algn="l"/>
              </a:tabLst>
            </a:pPr>
            <a:r>
              <a:rPr lang="nl-NL" sz="2200" b="1" dirty="0"/>
              <a:t>Vragen</a:t>
            </a:r>
            <a:r>
              <a:rPr lang="nl-NL" sz="2200" dirty="0"/>
              <a:t> durven </a:t>
            </a:r>
            <a:r>
              <a:rPr lang="nl-NL" sz="2200" b="1" dirty="0"/>
              <a:t>stellen</a:t>
            </a:r>
            <a:r>
              <a:rPr lang="nl-NL" sz="2200" dirty="0"/>
              <a:t> aan docent en medeleerlingen – </a:t>
            </a:r>
            <a:r>
              <a:rPr lang="nl-NL" sz="2200" b="1" dirty="0"/>
              <a:t>Doen! Je bent niet dom!</a:t>
            </a:r>
            <a:endParaRPr lang="nl-NL" sz="2200" b="1" dirty="0">
              <a:cs typeface="Calibri"/>
            </a:endParaRPr>
          </a:p>
          <a:p>
            <a:pPr marL="342900" indent="-342900" defTabSz="865188">
              <a:buFontTx/>
              <a:buChar char="-"/>
              <a:tabLst>
                <a:tab pos="2693988" algn="l"/>
              </a:tabLst>
            </a:pPr>
            <a:r>
              <a:rPr lang="nl-NL" sz="2200" dirty="0"/>
              <a:t>Luisteren naar feedback en dit toepassen</a:t>
            </a:r>
            <a:endParaRPr lang="nl-NL" sz="2200" dirty="0">
              <a:cs typeface="Calibri"/>
            </a:endParaRPr>
          </a:p>
          <a:p>
            <a:pPr marL="342900" indent="-342900" defTabSz="865188">
              <a:buFontTx/>
              <a:buChar char="-"/>
              <a:tabLst>
                <a:tab pos="2693988" algn="l"/>
              </a:tabLst>
            </a:pPr>
            <a:r>
              <a:rPr lang="nl-NL" sz="2200" dirty="0"/>
              <a:t>Dan: JA!</a:t>
            </a:r>
            <a:endParaRPr lang="nl-NL" sz="2200" dirty="0">
              <a:cs typeface="Calibri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10" y="6309320"/>
            <a:ext cx="956307" cy="23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6309275"/>
            <a:ext cx="975070" cy="23285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2511045" y="1844824"/>
            <a:ext cx="568863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sz="2800" b="1" u="none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Thesis en profielwerkstuk</a:t>
            </a:r>
            <a:endParaRPr sz="2800" b="1" u="none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2351584" y="2708921"/>
            <a:ext cx="8316416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Char char="-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Thesis = onderzoek opzetten, uitvoeren, opschrijven en presenteren</a:t>
            </a:r>
            <a:endParaRPr lang="nl-NL" sz="2000" dirty="0">
              <a:solidFill>
                <a:srgbClr val="0070C0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SzPct val="100000"/>
              <a:buChar char="-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Thesis kan als profielwerkstuk op school gelden</a:t>
            </a:r>
            <a:endParaRPr sz="2000" dirty="0">
              <a:solidFill>
                <a:srgbClr val="0070C0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indent="-342900">
              <a:spcBef>
                <a:spcPts val="1200"/>
              </a:spcBef>
              <a:buSzPct val="100000"/>
              <a:buChar char="-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U-Talent beoordeelt met een letter (A+, A, B, C, D)</a:t>
            </a:r>
          </a:p>
          <a:p>
            <a:pPr marL="800100" lvl="1" indent="-342900">
              <a:spcBef>
                <a:spcPts val="1200"/>
              </a:spcBef>
              <a:buSzPct val="100000"/>
              <a:buFontTx/>
              <a:buChar char="-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Combinatie van onderzoeksdagen, proces van resultaatverwerking, wetenschappelijk artikel en presentatie op symposium)</a:t>
            </a:r>
          </a:p>
          <a:p>
            <a:pPr marL="342900" indent="-342900">
              <a:spcBef>
                <a:spcPts val="1200"/>
              </a:spcBef>
              <a:buSzPct val="100000"/>
              <a:buFontTx/>
              <a:buChar char="-"/>
              <a:defRPr sz="1600"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82" y="294453"/>
            <a:ext cx="1788559" cy="111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4348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351584" y="1392968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Voorbeelden van onderwerpen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351584" y="2204864"/>
            <a:ext cx="6624736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err="1">
                <a:ea typeface="+mn-lt"/>
                <a:cs typeface="+mn-lt"/>
              </a:rPr>
              <a:t>Chemisch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recyclen</a:t>
            </a:r>
            <a:r>
              <a:rPr lang="en-US" sz="2400">
                <a:ea typeface="+mn-lt"/>
                <a:cs typeface="+mn-lt"/>
              </a:rPr>
              <a:t> van plastic</a:t>
            </a:r>
            <a:endParaRPr lang="en-US" sz="2400"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en-US" sz="2400" err="1">
                <a:ea typeface="+mn-lt"/>
                <a:cs typeface="+mn-lt"/>
              </a:rPr>
              <a:t>Productie</a:t>
            </a:r>
            <a:r>
              <a:rPr lang="en-US" sz="2400">
                <a:ea typeface="+mn-lt"/>
                <a:cs typeface="+mn-lt"/>
              </a:rPr>
              <a:t> van </a:t>
            </a:r>
            <a:r>
              <a:rPr lang="en-US" sz="2400" err="1">
                <a:ea typeface="+mn-lt"/>
                <a:cs typeface="+mn-lt"/>
              </a:rPr>
              <a:t>fotonen</a:t>
            </a:r>
          </a:p>
          <a:p>
            <a:pPr>
              <a:spcBef>
                <a:spcPts val="1200"/>
              </a:spcBef>
            </a:pPr>
            <a:r>
              <a:rPr lang="nl-NL" sz="2400">
                <a:ea typeface="+mn-lt"/>
                <a:cs typeface="+mn-lt"/>
              </a:rPr>
              <a:t>Immunotherapie bij kanker</a:t>
            </a:r>
          </a:p>
          <a:p>
            <a:pPr>
              <a:spcBef>
                <a:spcPts val="1200"/>
              </a:spcBef>
            </a:pPr>
            <a:r>
              <a:rPr lang="nl-NL" sz="2400">
                <a:ea typeface="+mn-lt"/>
                <a:cs typeface="+mn-lt"/>
              </a:rPr>
              <a:t>Is kunstmatige intelligentie eng?</a:t>
            </a:r>
          </a:p>
          <a:p>
            <a:pPr>
              <a:spcBef>
                <a:spcPts val="1200"/>
              </a:spcBef>
            </a:pPr>
            <a:r>
              <a:rPr lang="nl-NL" sz="2400" err="1">
                <a:ea typeface="+mn-lt"/>
                <a:cs typeface="+mn-lt"/>
              </a:rPr>
              <a:t>Genmutaties</a:t>
            </a:r>
            <a:r>
              <a:rPr lang="nl-NL" sz="2400">
                <a:ea typeface="+mn-lt"/>
                <a:cs typeface="+mn-lt"/>
              </a:rPr>
              <a:t> bij hartfalen</a:t>
            </a:r>
          </a:p>
          <a:p>
            <a:pPr>
              <a:spcBef>
                <a:spcPts val="1200"/>
              </a:spcBef>
            </a:pPr>
            <a:r>
              <a:rPr lang="nl-NL" sz="2400">
                <a:ea typeface="+mn-lt"/>
                <a:cs typeface="+mn-lt"/>
              </a:rPr>
              <a:t>Kantelpunten in het klimaat</a:t>
            </a:r>
            <a:endParaRPr lang="nl-NL" sz="1800"/>
          </a:p>
          <a:p>
            <a:pPr>
              <a:spcBef>
                <a:spcPts val="1200"/>
              </a:spcBef>
            </a:pPr>
            <a:r>
              <a:rPr lang="nl-NL" sz="2400">
                <a:ea typeface="+mn-lt"/>
                <a:cs typeface="+mn-lt"/>
              </a:rPr>
              <a:t>Meten aan </a:t>
            </a:r>
            <a:r>
              <a:rPr lang="nl-NL" sz="2400" err="1">
                <a:ea typeface="+mn-lt"/>
                <a:cs typeface="+mn-lt"/>
              </a:rPr>
              <a:t>canopy</a:t>
            </a:r>
            <a:r>
              <a:rPr lang="nl-NL" sz="2400">
                <a:ea typeface="+mn-lt"/>
                <a:cs typeface="+mn-lt"/>
              </a:rPr>
              <a:t> eiwitten</a:t>
            </a:r>
          </a:p>
          <a:p>
            <a:pPr>
              <a:spcBef>
                <a:spcPts val="1200"/>
              </a:spcBef>
            </a:pPr>
            <a:r>
              <a:rPr lang="nl-NL" sz="2400">
                <a:ea typeface="+mn-lt"/>
                <a:cs typeface="+mn-lt"/>
              </a:rPr>
              <a:t>Schimmels als vleesvervangers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1026" name="Picture 2" descr="https://student.unsw.edu.au/sites/all/files/uploads/The_Learning_Centre/stages-of-thesis-structure-jigsa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40" y="4243015"/>
            <a:ext cx="3240360" cy="182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7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483884" y="882119"/>
            <a:ext cx="568863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Welkom</a:t>
            </a:r>
          </a:p>
          <a:p>
            <a:r>
              <a:rPr lang="nl-NL" sz="2000">
                <a:solidFill>
                  <a:srgbClr val="1C97D0"/>
                </a:solidFill>
                <a:latin typeface="Verdana"/>
                <a:ea typeface="Verdana"/>
              </a:rPr>
              <a:t>Programma van deze avond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413011" y="1893956"/>
            <a:ext cx="7365978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1. Over U-Talent  </a:t>
            </a:r>
          </a:p>
          <a:p>
            <a:pPr>
              <a:spcBef>
                <a:spcPts val="1200"/>
              </a:spcBef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2. Vragen</a:t>
            </a:r>
          </a:p>
          <a:p>
            <a:pPr>
              <a:spcBef>
                <a:spcPts val="1200"/>
              </a:spcBef>
            </a:pPr>
            <a:r>
              <a:rPr lang="nl-NL" sz="2000" dirty="0">
                <a:latin typeface="Verdana"/>
                <a:ea typeface="Verdana"/>
                <a:cs typeface="Verdana" panose="020B0604030504040204" pitchFamily="34" charset="0"/>
              </a:rPr>
              <a:t>3. Module info: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Scheikunde – Rini Mennen en Emma Versteegh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Biologie – Sanne Korte en </a:t>
            </a:r>
            <a:r>
              <a:rPr lang="nl-NL" sz="1600" dirty="0" err="1">
                <a:latin typeface="Verdana"/>
                <a:ea typeface="Verdana"/>
                <a:cs typeface="Verdana" panose="020B0604030504040204" pitchFamily="34" charset="0"/>
              </a:rPr>
              <a:t>Sidhartha</a:t>
            </a: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nl-NL" sz="1600" dirty="0" err="1">
                <a:latin typeface="Verdana"/>
                <a:ea typeface="Verdana"/>
                <a:cs typeface="Verdana" panose="020B0604030504040204" pitchFamily="34" charset="0"/>
              </a:rPr>
              <a:t>Chafekar</a:t>
            </a:r>
            <a:endParaRPr lang="nl-NL" sz="16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Wiskunde –  Marianne van Dijke en Michiel Snoek       </a:t>
            </a:r>
            <a:endParaRPr lang="nl-N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Natuurkunde – Silvio Rademaker en Ton Versteegh </a:t>
            </a:r>
            <a:r>
              <a:rPr lang="nl-NL" sz="1800" dirty="0">
                <a:latin typeface="Verdana"/>
                <a:ea typeface="Verdana"/>
                <a:cs typeface="Verdana" panose="020B0604030504040204" pitchFamily="34" charset="0"/>
              </a:rPr>
              <a:t> 	   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6F8A1C2-A023-E3B2-D99A-F3E45E567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76" y="1377480"/>
            <a:ext cx="3517607" cy="263820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980E582-A954-BC47-2673-8EDEB9304F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27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495600" y="1412776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Excursies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532620" y="2485673"/>
            <a:ext cx="5740630" cy="320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  <a:tabLst>
                <a:tab pos="1974850" algn="l"/>
              </a:tabLst>
            </a:pPr>
            <a:r>
              <a:rPr lang="nl-NL" sz="2000">
                <a:latin typeface="Verdana"/>
                <a:ea typeface="Verdana"/>
                <a:cs typeface="+mn-lt"/>
              </a:rPr>
              <a:t>Texel (NIOZ) – 8-10 april '24</a:t>
            </a:r>
          </a:p>
          <a:p>
            <a:pPr>
              <a:spcBef>
                <a:spcPts val="1200"/>
              </a:spcBef>
              <a:tabLst>
                <a:tab pos="1974850" algn="l"/>
              </a:tabLst>
            </a:pPr>
            <a:r>
              <a:rPr lang="nl-NL" sz="1800">
                <a:solidFill>
                  <a:srgbClr val="1C97D0"/>
                </a:solidFill>
                <a:latin typeface="Verdana"/>
                <a:ea typeface="Verdana"/>
                <a:cs typeface="+mn-lt"/>
              </a:rPr>
              <a:t>Nederlands Instituut voor Onderzoek der Zee</a:t>
            </a:r>
            <a:endParaRPr lang="nl-NL" sz="1800">
              <a:solidFill>
                <a:srgbClr val="000000"/>
              </a:solidFill>
              <a:latin typeface="Calibri"/>
              <a:ea typeface="Verdana"/>
              <a:cs typeface="+mn-lt"/>
            </a:endParaRPr>
          </a:p>
          <a:p>
            <a:pPr>
              <a:spcBef>
                <a:spcPts val="1200"/>
              </a:spcBef>
              <a:tabLst>
                <a:tab pos="1974850" algn="l"/>
              </a:tabLst>
            </a:pPr>
            <a:endParaRPr lang="nl-NL" sz="2000">
              <a:solidFill>
                <a:srgbClr val="000000"/>
              </a:solidFill>
              <a:latin typeface="Verdana"/>
              <a:ea typeface="Verdana"/>
              <a:cs typeface="+mn-lt"/>
            </a:endParaRPr>
          </a:p>
          <a:p>
            <a:pPr>
              <a:spcBef>
                <a:spcPts val="1200"/>
              </a:spcBef>
              <a:tabLst>
                <a:tab pos="1974850" algn="l"/>
              </a:tabLst>
            </a:pPr>
            <a:r>
              <a:rPr lang="nl-NL" sz="2000">
                <a:solidFill>
                  <a:srgbClr val="000000"/>
                </a:solidFill>
                <a:latin typeface="Verdana"/>
                <a:ea typeface="Verdana"/>
                <a:cs typeface="+mn-lt"/>
              </a:rPr>
              <a:t>Geneve</a:t>
            </a:r>
            <a:r>
              <a:rPr lang="nl-NL" sz="2000">
                <a:latin typeface="Verdana"/>
                <a:ea typeface="Verdana"/>
                <a:cs typeface="Verdana" panose="020B0604030504040204" pitchFamily="34" charset="0"/>
              </a:rPr>
              <a:t> (CERN) – 14-17 april '24</a:t>
            </a:r>
            <a:endParaRPr lang="nl-NL" sz="1800">
              <a:latin typeface="Calibri"/>
              <a:ea typeface="Verdana"/>
              <a:cs typeface="Calibri"/>
            </a:endParaRPr>
          </a:p>
          <a:p>
            <a:pPr>
              <a:spcBef>
                <a:spcPts val="1200"/>
              </a:spcBef>
              <a:tabLst>
                <a:tab pos="1974850" algn="l"/>
              </a:tabLst>
            </a:pPr>
            <a:r>
              <a:rPr lang="nl-NL" sz="1800" err="1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Conseil</a:t>
            </a:r>
            <a:r>
              <a:rPr lang="nl-NL" sz="1800">
                <a:solidFill>
                  <a:srgbClr val="1C97D0"/>
                </a:solidFill>
                <a:latin typeface="Verdana"/>
                <a:ea typeface="Verdana"/>
              </a:rPr>
              <a:t> </a:t>
            </a:r>
            <a:r>
              <a:rPr lang="nl-NL" sz="1800" err="1">
                <a:solidFill>
                  <a:srgbClr val="1C97D0"/>
                </a:solidFill>
                <a:latin typeface="Verdana"/>
                <a:ea typeface="Verdana"/>
              </a:rPr>
              <a:t>Européen</a:t>
            </a:r>
            <a:r>
              <a:rPr lang="nl-NL" sz="1800">
                <a:solidFill>
                  <a:srgbClr val="1C97D0"/>
                </a:solidFill>
                <a:latin typeface="Verdana"/>
                <a:ea typeface="Verdana"/>
              </a:rPr>
              <a:t> pour la Recherche Nucléaire</a:t>
            </a:r>
            <a:endParaRPr lang="nl-NL" sz="1800">
              <a:cs typeface="Calibri"/>
            </a:endParaRPr>
          </a:p>
          <a:p>
            <a:pPr>
              <a:spcBef>
                <a:spcPts val="1200"/>
              </a:spcBef>
              <a:tabLst>
                <a:tab pos="1974850" algn="l"/>
              </a:tabLst>
            </a:pPr>
            <a:endParaRPr lang="nl-NL" sz="1800">
              <a:solidFill>
                <a:srgbClr val="1C97D0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>
              <a:tabLst>
                <a:tab pos="1974850" algn="l"/>
              </a:tabLst>
            </a:pPr>
            <a:r>
              <a:rPr lang="nl-NL" sz="200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  <a:t>Hamburg (DESY) – 6-8 mei '24</a:t>
            </a:r>
            <a:endParaRPr lang="nl-NL" sz="1800"/>
          </a:p>
          <a:p>
            <a:pPr>
              <a:tabLst>
                <a:tab pos="1974850" algn="l"/>
              </a:tabLst>
            </a:pPr>
            <a:r>
              <a:rPr lang="nl-NL" sz="1800" err="1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Deutsches</a:t>
            </a:r>
            <a:r>
              <a:rPr lang="nl-NL" sz="180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 Elektronen Synchrotron</a:t>
            </a:r>
            <a:endParaRPr lang="en-US" sz="1800">
              <a:solidFill>
                <a:srgbClr val="1C97D0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60296" y="188640"/>
            <a:ext cx="1770398" cy="1008000"/>
          </a:xfrm>
          <a:prstGeom prst="rect">
            <a:avLst/>
          </a:prstGeom>
        </p:spPr>
      </p:pic>
      <p:pic>
        <p:nvPicPr>
          <p:cNvPr id="2" name="Afbeelding 2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193DB5A0-46A4-EC45-D569-8B386DF58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762" y="1636137"/>
            <a:ext cx="2513718" cy="1695524"/>
          </a:xfrm>
          <a:prstGeom prst="rect">
            <a:avLst/>
          </a:prstGeom>
        </p:spPr>
      </p:pic>
      <p:pic>
        <p:nvPicPr>
          <p:cNvPr id="3" name="Afbeelding 5" descr="Afbeelding met lucht, buiten, water, boot&#10;&#10;Automatisch gegenereerde beschrijving">
            <a:extLst>
              <a:ext uri="{FF2B5EF4-FFF2-40B4-BE49-F238E27FC236}">
                <a16:creationId xmlns:a16="http://schemas.microsoft.com/office/drawing/2014/main" id="{CA77E03C-7936-6B8C-32F9-B7ED5108C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181" y="4849029"/>
            <a:ext cx="2743200" cy="1492738"/>
          </a:xfrm>
          <a:prstGeom prst="rect">
            <a:avLst/>
          </a:prstGeom>
        </p:spPr>
      </p:pic>
      <p:pic>
        <p:nvPicPr>
          <p:cNvPr id="6" name="Afbeelding 6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9E2A2CC5-3AE9-1DB6-3BAC-9AF851825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1815" y="3182000"/>
            <a:ext cx="2398977" cy="179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94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8033" y="1033572"/>
            <a:ext cx="813234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</a:rPr>
              <a:t>Modules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179288" y="2041572"/>
            <a:ext cx="8707012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Tipje van de sluier van een U-Talent Academy module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Scheikunde – Kalk en de levende aarde </a:t>
            </a:r>
            <a:b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</a:br>
            <a:r>
              <a:rPr lang="nl-NL" sz="1600" dirty="0">
                <a:solidFill>
                  <a:srgbClr val="0070C0"/>
                </a:solidFill>
                <a:latin typeface="Verdana"/>
                <a:ea typeface="Verdana"/>
                <a:cs typeface="Verdana" panose="020B0604030504040204" pitchFamily="34" charset="0"/>
              </a:rPr>
              <a:t>Rini Mennen en Emma Versteegh</a:t>
            </a:r>
            <a:endParaRPr lang="nl-NL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Biologie – Ontspoorde celdeling </a:t>
            </a:r>
            <a:b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</a:br>
            <a:r>
              <a:rPr lang="nl-NL" sz="1600" dirty="0">
                <a:solidFill>
                  <a:srgbClr val="0070C0"/>
                </a:solidFill>
                <a:latin typeface="Verdana"/>
                <a:ea typeface="Verdana"/>
                <a:cs typeface="Verdana" panose="020B0604030504040204" pitchFamily="34" charset="0"/>
              </a:rPr>
              <a:t>Sanne Korte en Sidhartha Chafekar  </a:t>
            </a:r>
            <a:endParaRPr lang="nl-NL" sz="1600" dirty="0">
              <a:solidFill>
                <a:srgbClr val="0070C0"/>
              </a:solidFill>
              <a:latin typeface="Verdana"/>
              <a:ea typeface="Verdana"/>
              <a:cs typeface="Calibri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Wiskunde – Toeval of Ontdekking 	      </a:t>
            </a:r>
            <a:br>
              <a:rPr lang="nl-NL" sz="1600" dirty="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</a:br>
            <a:r>
              <a:rPr lang="nl-NL" sz="1600" dirty="0">
                <a:solidFill>
                  <a:srgbClr val="0070C0"/>
                </a:solidFill>
                <a:latin typeface="Verdana"/>
                <a:ea typeface="Verdana"/>
                <a:cs typeface="Verdana" panose="020B0604030504040204" pitchFamily="34" charset="0"/>
              </a:rPr>
              <a:t>Marianne van Dijke en Michiel Snoek</a:t>
            </a:r>
            <a:endParaRPr lang="nl-NL" sz="1800" dirty="0">
              <a:cs typeface="Calibri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Natuurkunde – het CERN van Madurodam </a:t>
            </a:r>
            <a:b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</a:br>
            <a:r>
              <a:rPr lang="nl-NL" sz="1600" dirty="0">
                <a:solidFill>
                  <a:srgbClr val="0070C0"/>
                </a:solidFill>
                <a:latin typeface="Verdana"/>
                <a:ea typeface="Verdana"/>
                <a:cs typeface="Verdana" panose="020B0604030504040204" pitchFamily="34" charset="0"/>
              </a:rPr>
              <a:t>Silvio Rademaker en Ton Versteegh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AD060B-64FB-F48F-470D-C5681C346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98" y="1988890"/>
            <a:ext cx="2646011" cy="198450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B8C482E-3D84-FF00-92B4-C80993724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291" y="4405496"/>
            <a:ext cx="2646009" cy="19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00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207568" y="1409860"/>
            <a:ext cx="777686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</a:rPr>
              <a:t>Vragen </a:t>
            </a:r>
            <a:r>
              <a:rPr lang="nl-NL" sz="2800" b="1">
                <a:solidFill>
                  <a:srgbClr val="1C97D0"/>
                </a:solidFill>
                <a:latin typeface="Verdana"/>
                <a:ea typeface="Verdana"/>
              </a:rPr>
              <a:t>en algemene </a:t>
            </a:r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</a:rPr>
              <a:t>info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122727" y="2404958"/>
            <a:ext cx="8707012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nl-NL" sz="1600" i="1" dirty="0">
                <a:latin typeface="Verdana"/>
                <a:ea typeface="Verdana"/>
                <a:cs typeface="Verdana" panose="020B0604030504040204" pitchFamily="34" charset="0"/>
              </a:rPr>
              <a:t>Klopt het dat de excursie nu op een andere datum is (tijdens de vakantie)?</a:t>
            </a:r>
          </a:p>
          <a:p>
            <a:pPr>
              <a:spcBef>
                <a:spcPts val="1200"/>
              </a:spcBef>
            </a:pPr>
            <a: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  <a:t>Ja, die is inderdaad verzet</a:t>
            </a:r>
            <a:br>
              <a:rPr lang="nl-NL" sz="1600" dirty="0">
                <a:latin typeface="Verdana"/>
                <a:ea typeface="Verdana"/>
                <a:cs typeface="Verdana" panose="020B0604030504040204" pitchFamily="34" charset="0"/>
              </a:rPr>
            </a:br>
            <a:endParaRPr lang="nl-NL" sz="1600" dirty="0">
              <a:solidFill>
                <a:srgbClr val="0070C0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6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403618" y="938140"/>
            <a:ext cx="806489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U-Talent algemeen</a:t>
            </a:r>
            <a:endParaRPr lang="nl-NL" sz="2800" b="1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603477" y="1607141"/>
            <a:ext cx="9495843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Samenwerking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 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Universiteit Utrecht, 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Hogeschool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 Utrecht, 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scholen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 in midden-Nederland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Doelen: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Versterken onderwijs in voortgezet onderwijs en bachelor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Verbeteren aansluiting voortgezet onderwijs op bachelor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Activiteiten voor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Leerlingen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Docenten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3"/>
          <a:stretch/>
        </p:blipFill>
        <p:spPr>
          <a:xfrm>
            <a:off x="8949691" y="4658765"/>
            <a:ext cx="2680761" cy="20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403618" y="938140"/>
            <a:ext cx="806489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U-Talent algemeen</a:t>
            </a:r>
            <a:endParaRPr lang="nl-NL" sz="2800" b="1" dirty="0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063552" y="1607141"/>
            <a:ext cx="8151866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Intensieve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 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bovenbouwprogramma’s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 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U-Talent Academy (beta - 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vwo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U-Talent College (beta - 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havo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Alfa 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Academie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 (alfa-gamma - </a:t>
            </a:r>
            <a:r>
              <a:rPr lang="en-US" sz="2200" dirty="0" err="1">
                <a:latin typeface="Verdana"/>
                <a:ea typeface="Verdana"/>
                <a:cs typeface="Verdana" panose="020B0604030504040204" pitchFamily="34" charset="0"/>
              </a:rPr>
              <a:t>vwo</a:t>
            </a:r>
            <a:r>
              <a:rPr lang="en-US" sz="2200" dirty="0">
                <a:latin typeface="Verdana"/>
                <a:ea typeface="Verdana"/>
                <a:cs typeface="Verdana" panose="020B0604030504040204" pitchFamily="34" charset="0"/>
              </a:rPr>
              <a:t>)</a:t>
            </a:r>
          </a:p>
          <a:p>
            <a:pPr lvl="1">
              <a:spcBef>
                <a:spcPts val="1200"/>
              </a:spcBef>
            </a:pPr>
            <a:endParaRPr lang="en-US" sz="2200" dirty="0"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Onderbouw campusdagen (Plastic soep, Muzikale brainwaves, School of slaap)</a:t>
            </a:r>
          </a:p>
          <a:p>
            <a:pPr>
              <a:spcBef>
                <a:spcPts val="1200"/>
              </a:spcBef>
            </a:pPr>
            <a:endParaRPr lang="nl-NL" sz="2200" dirty="0">
              <a:latin typeface="Verdana"/>
              <a:ea typeface="Verdana"/>
              <a:cs typeface="Verdana" panose="020B0604030504040204" pitchFamily="34" charset="0"/>
            </a:endParaRP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Girls club WIN (wiskunde, informatica, natuurkunde)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University </a:t>
            </a:r>
            <a:r>
              <a:rPr lang="nl-NL" sz="2200" dirty="0" err="1">
                <a:latin typeface="Verdana"/>
                <a:ea typeface="Verdana"/>
                <a:cs typeface="Verdana" panose="020B0604030504040204" pitchFamily="34" charset="0"/>
              </a:rPr>
              <a:t>Pioneers</a:t>
            </a: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 voor 1</a:t>
            </a:r>
            <a:r>
              <a:rPr lang="nl-NL" sz="2200" baseline="30000" dirty="0">
                <a:latin typeface="Verdana"/>
                <a:ea typeface="Verdana"/>
                <a:cs typeface="Verdana" panose="020B0604030504040204" pitchFamily="34" charset="0"/>
              </a:rPr>
              <a:t>ste</a:t>
            </a: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-generatie studenten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8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0987247F-6447-487E-95ED-30F9C8D09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727" y="903260"/>
            <a:ext cx="4634143" cy="5854376"/>
          </a:xfrm>
          <a:prstGeom prst="rect">
            <a:avLst/>
          </a:prstGeom>
        </p:spPr>
      </p:pic>
      <p:sp>
        <p:nvSpPr>
          <p:cNvPr id="8" name="Rechthoek 8"/>
          <p:cNvSpPr/>
          <p:nvPr/>
        </p:nvSpPr>
        <p:spPr>
          <a:xfrm>
            <a:off x="2346319" y="315875"/>
            <a:ext cx="659483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U-Talent Academy – 30 scholen </a:t>
            </a:r>
            <a:endParaRPr lang="nl-NL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e: 8 punten 4">
            <a:extLst>
              <a:ext uri="{FF2B5EF4-FFF2-40B4-BE49-F238E27FC236}">
                <a16:creationId xmlns:a16="http://schemas.microsoft.com/office/drawing/2014/main" id="{5F28C794-74C0-42DA-B642-22964E9B3B3A}"/>
              </a:ext>
            </a:extLst>
          </p:cNvPr>
          <p:cNvSpPr/>
          <p:nvPr/>
        </p:nvSpPr>
        <p:spPr>
          <a:xfrm flipH="1" flipV="1">
            <a:off x="5305886" y="3326907"/>
            <a:ext cx="150922" cy="170895"/>
          </a:xfrm>
          <a:prstGeom prst="irregularSeal1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209133E-4320-C6BB-F9D8-04C45C205D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063552" y="1268760"/>
            <a:ext cx="8725296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Succesvol doorlopen van de UT-Academy</a:t>
            </a:r>
          </a:p>
          <a:p>
            <a:r>
              <a:rPr lang="nl-NL" sz="2400" dirty="0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Een gezamenlijke inspanning van: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63552" y="2420888"/>
            <a:ext cx="5844698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>
                <a:latin typeface="Verdana"/>
                <a:ea typeface="Verdana"/>
                <a:cs typeface="Arial"/>
              </a:rPr>
              <a:t>U-Talent: </a:t>
            </a:r>
            <a:r>
              <a:rPr lang="en-US" sz="2200" dirty="0" err="1">
                <a:latin typeface="Verdana"/>
                <a:ea typeface="Verdana"/>
                <a:cs typeface="Arial"/>
              </a:rPr>
              <a:t>docenten</a:t>
            </a:r>
            <a:r>
              <a:rPr lang="en-US" sz="2200" dirty="0">
                <a:latin typeface="Verdana"/>
                <a:ea typeface="Verdana"/>
                <a:cs typeface="Arial"/>
              </a:rPr>
              <a:t> </a:t>
            </a:r>
            <a:r>
              <a:rPr lang="en-US" sz="2200" dirty="0" err="1">
                <a:latin typeface="Verdana"/>
                <a:ea typeface="Verdana"/>
                <a:cs typeface="Arial"/>
              </a:rPr>
              <a:t>en</a:t>
            </a:r>
            <a:r>
              <a:rPr lang="en-US" sz="2200" dirty="0">
                <a:latin typeface="Verdana"/>
                <a:ea typeface="Verdana"/>
                <a:cs typeface="Arial"/>
              </a:rPr>
              <a:t> </a:t>
            </a:r>
            <a:r>
              <a:rPr lang="en-US" sz="2200" dirty="0" err="1">
                <a:latin typeface="Verdana"/>
                <a:ea typeface="Verdana"/>
                <a:cs typeface="Arial"/>
              </a:rPr>
              <a:t>medewerkers</a:t>
            </a:r>
            <a:endParaRPr lang="nl-NL" sz="2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200" dirty="0" err="1">
                <a:latin typeface="Verdana"/>
                <a:ea typeface="Verdana"/>
                <a:cs typeface="Arial"/>
              </a:rPr>
              <a:t>Leerling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400" dirty="0">
                <a:latin typeface="Arial"/>
                <a:cs typeface="Arial"/>
              </a:rPr>
              <a:t>School</a:t>
            </a:r>
            <a:endParaRPr lang="nl-NL"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Ouders</a:t>
            </a: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2" name="Afbeelding 1" descr="Afbeelding met kleding, persoon, buitenshuis, jasje&#10;&#10;Automatisch gegenereerde beschrijving">
            <a:extLst>
              <a:ext uri="{FF2B5EF4-FFF2-40B4-BE49-F238E27FC236}">
                <a16:creationId xmlns:a16="http://schemas.microsoft.com/office/drawing/2014/main" id="{3DE2ED90-C38D-C5EF-3D00-DD0BFBA73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560" y="3499265"/>
            <a:ext cx="2570480" cy="20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063552" y="126876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 zorgen voor…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63553" y="2420888"/>
            <a:ext cx="7301029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Het programma – 320 </a:t>
            </a:r>
            <a:r>
              <a:rPr lang="nl-NL" sz="2200" dirty="0" err="1">
                <a:latin typeface="Verdana"/>
                <a:ea typeface="Verdana"/>
                <a:cs typeface="Verdana" panose="020B0604030504040204" pitchFamily="34" charset="0"/>
              </a:rPr>
              <a:t>slu</a:t>
            </a: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 (studielast uren)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Verdieping in bèta - kennis en vaardigheden</a:t>
            </a:r>
          </a:p>
          <a:p>
            <a:pPr marL="800100" lvl="1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Community - groepsgevoel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Feedback en begeleiding 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Overleg met scholen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 dirty="0">
                <a:latin typeface="Verdana"/>
                <a:ea typeface="Verdana"/>
                <a:cs typeface="Verdana" panose="020B0604030504040204" pitchFamily="34" charset="0"/>
              </a:rPr>
              <a:t>Evaluatie en kwaliteitsborging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2" name="Picture 8" descr="A picture containing person, indoor, computer, wall&#10;&#10;Description automatically generated">
            <a:extLst>
              <a:ext uri="{FF2B5EF4-FFF2-40B4-BE49-F238E27FC236}">
                <a16:creationId xmlns:a16="http://schemas.microsoft.com/office/drawing/2014/main" id="{C4648027-0FF8-4189-BB0B-092BA5279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373" b="556"/>
          <a:stretch/>
        </p:blipFill>
        <p:spPr>
          <a:xfrm>
            <a:off x="7454818" y="4204350"/>
            <a:ext cx="2678755" cy="15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2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063552" y="126876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leerling…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63552" y="2420888"/>
            <a:ext cx="7084218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op tijd (!) aanwezig en doet actief mee met alle activiteiten en commissies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Bereidt de campusdagen goed voor, maakt de opdrachten af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/>
                <a:ea typeface="Verdana"/>
                <a:cs typeface="Verdana" panose="020B0604030504040204" pitchFamily="34" charset="0"/>
              </a:rPr>
              <a:t>Trekt bij problemen tijdig aan de bel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Gedraagt zich als een ambassadeur voor de U-Talent Academy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2" name="Picture 7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91EDBDF4-CB42-40E2-8C2F-B460DC45D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452" y="4592803"/>
            <a:ext cx="2417316" cy="13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24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063552" y="1268760"/>
            <a:ext cx="806489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>
                <a:solidFill>
                  <a:srgbClr val="1C97D0"/>
                </a:solidFill>
                <a:latin typeface="Verdana"/>
                <a:ea typeface="Verdana"/>
                <a:cs typeface="Verdana" panose="020B0604030504040204" pitchFamily="34" charset="0"/>
              </a:rPr>
              <a:t>Elke school… </a:t>
            </a:r>
            <a:endParaRPr lang="nl-NL" sz="2000" b="1">
              <a:solidFill>
                <a:srgbClr val="1C97D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063552" y="2420888"/>
            <a:ext cx="7968138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/>
                <a:ea typeface="Verdana"/>
                <a:cs typeface="Verdana" panose="020B0604030504040204" pitchFamily="34" charset="0"/>
              </a:rPr>
              <a:t>Heeft een eigen schoolprogramma 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/>
                <a:ea typeface="Verdana"/>
                <a:cs typeface="Verdana" panose="020B0604030504040204" pitchFamily="34" charset="0"/>
              </a:rPr>
              <a:t>Heeft een U-Talentcoördinator als aanspreekpunt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/>
                <a:ea typeface="Verdana"/>
                <a:cs typeface="Verdana" panose="020B0604030504040204" pitchFamily="34" charset="0"/>
              </a:rPr>
              <a:t>Begeleidt de Academy-leerlingen</a:t>
            </a:r>
          </a:p>
          <a:p>
            <a:pPr marL="342900" indent="-342900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nl-NL" sz="2200">
                <a:latin typeface="Verdana"/>
                <a:ea typeface="Verdana"/>
                <a:cs typeface="Verdana" panose="020B0604030504040204" pitchFamily="34" charset="0"/>
              </a:rPr>
              <a:t>Maakt deelname aan activiteiten mogelijk </a:t>
            </a:r>
          </a:p>
          <a:p>
            <a:pPr>
              <a:spcBef>
                <a:spcPts val="1200"/>
              </a:spcBef>
            </a:pPr>
            <a:endParaRPr lang="nl-NL" sz="2200">
              <a:latin typeface="Verdana"/>
              <a:ea typeface="Verdana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309320"/>
            <a:ext cx="956306" cy="232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6309274"/>
            <a:ext cx="975069" cy="2328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4"/>
          <a:stretch/>
        </p:blipFill>
        <p:spPr>
          <a:xfrm>
            <a:off x="8791171" y="188640"/>
            <a:ext cx="1770398" cy="1008000"/>
          </a:xfrm>
          <a:prstGeom prst="rect">
            <a:avLst/>
          </a:prstGeom>
        </p:spPr>
      </p:pic>
      <p:pic>
        <p:nvPicPr>
          <p:cNvPr id="2" name="Picture 11" descr="A picture containing person, indoor, standing&#10;&#10;Description automatically generated">
            <a:extLst>
              <a:ext uri="{FF2B5EF4-FFF2-40B4-BE49-F238E27FC236}">
                <a16:creationId xmlns:a16="http://schemas.microsoft.com/office/drawing/2014/main" id="{84E9CC91-29B0-4253-876F-1C11DA858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320" y="4413924"/>
            <a:ext cx="2415797" cy="15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247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C00976E844F44CA71415BCB26A5C71" ma:contentTypeVersion="20" ma:contentTypeDescription="Een nieuw document maken." ma:contentTypeScope="" ma:versionID="737640804314f1ae3e3ad98c8016ff15">
  <xsd:schema xmlns:xsd="http://www.w3.org/2001/XMLSchema" xmlns:xs="http://www.w3.org/2001/XMLSchema" xmlns:p="http://schemas.microsoft.com/office/2006/metadata/properties" xmlns:ns2="32564b2b-1d7b-4cbc-a4bb-7f33767c2f5b" xmlns:ns3="ba99cf79-12c9-4e78-8663-64748c995659" xmlns:ns4="53df6a5f-9334-4503-a845-5e05459a4c71" targetNamespace="http://schemas.microsoft.com/office/2006/metadata/properties" ma:root="true" ma:fieldsID="559ba0b3265dcea87a13f127a2fb2011" ns2:_="" ns3:_="" ns4:_="">
    <xsd:import namespace="32564b2b-1d7b-4cbc-a4bb-7f33767c2f5b"/>
    <xsd:import namespace="ba99cf79-12c9-4e78-8663-64748c995659"/>
    <xsd:import namespace="53df6a5f-9334-4503-a845-5e05459a4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Inhoudmap" minOccurs="0"/>
                <xsd:element ref="ns2:Inhoudbestand" minOccurs="0"/>
                <xsd:element ref="ns2:MediaServiceObjectDetectorVersions" minOccurs="0"/>
                <xsd:element ref="ns2:Tij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64b2b-1d7b-4cbc-a4bb-7f33767c2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houdmap" ma:index="24" nillable="true" ma:displayName="Inhoud map of bestand" ma:format="Dropdown" ma:internalName="Inhoudmap">
      <xsd:simpleType>
        <xsd:restriction base="dms:Text">
          <xsd:maxLength value="255"/>
        </xsd:restriction>
      </xsd:simpleType>
    </xsd:element>
    <xsd:element name="Inhoudbestand" ma:index="25" nillable="true" ma:displayName="Inhoud bestand" ma:format="Dropdown" ma:internalName="Inhoudbestand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ijd" ma:index="27" nillable="true" ma:displayName="Tijd" ma:format="DateOnly" ma:internalName="Tij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9cf79-12c9-4e78-8663-64748c99565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f6a5f-9334-4503-a845-5e05459a4c7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446cec9-a8f3-4682-a231-6db09d78434c}" ma:internalName="TaxCatchAll" ma:showField="CatchAllData" ma:web="ba99cf79-12c9-4e78-8663-64748c995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df6a5f-9334-4503-a845-5e05459a4c71" xsi:nil="true"/>
    <lcf76f155ced4ddcb4097134ff3c332f xmlns="32564b2b-1d7b-4cbc-a4bb-7f33767c2f5b">
      <Terms xmlns="http://schemas.microsoft.com/office/infopath/2007/PartnerControls"/>
    </lcf76f155ced4ddcb4097134ff3c332f>
    <Inhoudmap xmlns="32564b2b-1d7b-4cbc-a4bb-7f33767c2f5b" xsi:nil="true"/>
    <Inhoudbestand xmlns="32564b2b-1d7b-4cbc-a4bb-7f33767c2f5b" xsi:nil="true"/>
    <Tijd xmlns="32564b2b-1d7b-4cbc-a4bb-7f33767c2f5b" xsi:nil="true"/>
  </documentManagement>
</p:properties>
</file>

<file path=customXml/itemProps1.xml><?xml version="1.0" encoding="utf-8"?>
<ds:datastoreItem xmlns:ds="http://schemas.openxmlformats.org/officeDocument/2006/customXml" ds:itemID="{73604A80-6698-42E0-B45F-6A1F56944F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1D9254-C3DC-4D10-A97C-C70CD9033EB5}">
  <ds:schemaRefs>
    <ds:schemaRef ds:uri="32564b2b-1d7b-4cbc-a4bb-7f33767c2f5b"/>
    <ds:schemaRef ds:uri="53df6a5f-9334-4503-a845-5e05459a4c71"/>
    <ds:schemaRef ds:uri="ba99cf79-12c9-4e78-8663-64748c9956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818BA5-C641-442D-9A6F-23F584D2C1E7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ba99cf79-12c9-4e78-8663-64748c995659"/>
    <ds:schemaRef ds:uri="http://www.w3.org/XML/1998/namespace"/>
    <ds:schemaRef ds:uri="http://schemas.microsoft.com/office/2006/documentManagement/types"/>
    <ds:schemaRef ds:uri="53df6a5f-9334-4503-a845-5e05459a4c71"/>
    <ds:schemaRef ds:uri="32564b2b-1d7b-4cbc-a4bb-7f33767c2f5b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Microsoft Office PowerPoint</Application>
  <PresentationFormat>Breedbeeld</PresentationFormat>
  <Paragraphs>200</Paragraphs>
  <Slides>22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Open Sans</vt:lpstr>
      <vt:lpstr>Verdana</vt:lpstr>
      <vt:lpstr>Verdana,Sans-Serif</vt:lpstr>
      <vt:lpstr>Kantoorthema</vt:lpstr>
      <vt:lpstr>Ouderavond U-Talent Academy  jaarklas 2025 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wijnk105</dc:creator>
  <cp:lastModifiedBy>Haakma, M.R. (Marije)</cp:lastModifiedBy>
  <cp:revision>158</cp:revision>
  <cp:lastPrinted>2016-11-07T12:27:47Z</cp:lastPrinted>
  <dcterms:created xsi:type="dcterms:W3CDTF">2013-02-25T14:17:47Z</dcterms:created>
  <dcterms:modified xsi:type="dcterms:W3CDTF">2023-11-27T12:49:02Z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0x01010045A0701BE4D02E41ABCE35BA14197489</vt:lpwstr>
  </property>
  <property fmtid="{D5CDD505-2E9C-101B-9397-08002B2CF9AE}" pid="3" name="_ExtendedDescription">
    <vt:lpwstr/>
  </property>
  <property fmtid="{D5CDD505-2E9C-101B-9397-08002B2CF9AE}" pid="4" name="MediaServiceImageTags">
    <vt:lpwstr/>
  </property>
</Properties>
</file>